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25" r:id="rId3"/>
    <p:sldId id="320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1" r:id="rId31"/>
    <p:sldId id="312" r:id="rId32"/>
    <p:sldId id="313" r:id="rId33"/>
    <p:sldId id="314" r:id="rId34"/>
    <p:sldId id="315" r:id="rId35"/>
    <p:sldId id="316" r:id="rId36"/>
    <p:sldId id="317" r:id="rId37"/>
    <p:sldId id="318" r:id="rId38"/>
    <p:sldId id="282" r:id="rId39"/>
    <p:sldId id="260" r:id="rId40"/>
    <p:sldId id="261" r:id="rId41"/>
    <p:sldId id="262" r:id="rId42"/>
    <p:sldId id="263" r:id="rId43"/>
    <p:sldId id="264" r:id="rId44"/>
    <p:sldId id="265" r:id="rId45"/>
    <p:sldId id="266" r:id="rId46"/>
    <p:sldId id="267" r:id="rId47"/>
    <p:sldId id="268" r:id="rId48"/>
    <p:sldId id="269" r:id="rId49"/>
    <p:sldId id="270" r:id="rId50"/>
    <p:sldId id="271" r:id="rId51"/>
    <p:sldId id="272" r:id="rId52"/>
    <p:sldId id="273" r:id="rId53"/>
    <p:sldId id="274" r:id="rId54"/>
    <p:sldId id="275" r:id="rId55"/>
    <p:sldId id="276" r:id="rId56"/>
    <p:sldId id="277" r:id="rId57"/>
    <p:sldId id="278" r:id="rId58"/>
    <p:sldId id="279" r:id="rId59"/>
    <p:sldId id="280" r:id="rId60"/>
    <p:sldId id="281" r:id="rId61"/>
    <p:sldId id="326" r:id="rId62"/>
    <p:sldId id="327" r:id="rId63"/>
    <p:sldId id="328" r:id="rId64"/>
    <p:sldId id="329" r:id="rId65"/>
    <p:sldId id="330" r:id="rId66"/>
    <p:sldId id="331" r:id="rId67"/>
    <p:sldId id="332" r:id="rId68"/>
    <p:sldId id="333" r:id="rId69"/>
    <p:sldId id="334" r:id="rId7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15081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60973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24494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08889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46857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72994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22235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84505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178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74578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99152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045F8-EFC1-4F2F-B01F-D5EE80B3771F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87539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dictionary.cambridge.org/dictionary/english-vietnamese/long_1" TargetMode="External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ictionary.cambridge.org/dictionary/english-vietnamese/time_1" TargetMode="Externa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jpeg"/><Relationship Id="rId3" Type="http://schemas.openxmlformats.org/officeDocument/2006/relationships/image" Target="../media/image102.jpeg"/><Relationship Id="rId7" Type="http://schemas.openxmlformats.org/officeDocument/2006/relationships/image" Target="../media/image106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jpeg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jpeg"/><Relationship Id="rId3" Type="http://schemas.openxmlformats.org/officeDocument/2006/relationships/image" Target="../media/image109.jpeg"/><Relationship Id="rId7" Type="http://schemas.openxmlformats.org/officeDocument/2006/relationships/image" Target="../media/image113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10" Type="http://schemas.openxmlformats.org/officeDocument/2006/relationships/image" Target="../media/image116.jpeg"/><Relationship Id="rId4" Type="http://schemas.openxmlformats.org/officeDocument/2006/relationships/image" Target="../media/image110.jpeg"/><Relationship Id="rId9" Type="http://schemas.openxmlformats.org/officeDocument/2006/relationships/image" Target="../media/image1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600200"/>
            <a:ext cx="8373110" cy="1096899"/>
          </a:xfrm>
        </p:spPr>
        <p:txBody>
          <a:bodyPr>
            <a:noAutofit/>
          </a:bodyPr>
          <a:lstStyle/>
          <a:p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 LÝ TỰ TRỌNG 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</a:p>
          <a:p>
            <a:pPr algn="l"/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l"/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 VIÊN: NGUYỄN THỊ THU TÂM</a:t>
            </a:r>
            <a:endParaRPr lang="vi-VN" sz="3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34" y="-195"/>
            <a:ext cx="3781405" cy="14849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65360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05000"/>
            <a:ext cx="7467263" cy="25091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3 :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PLANS AND DREAMS</a:t>
            </a:r>
            <a:endParaRPr lang="vi-VN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7746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00"/>
            <a:ext cx="9144000" cy="289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00"/>
            <a:ext cx="9144000" cy="1223962"/>
          </a:xfrm>
          <a:prstGeom prst="rect">
            <a:avLst/>
          </a:prstGeom>
        </p:spPr>
      </p:pic>
      <p:pic>
        <p:nvPicPr>
          <p:cNvPr id="4" name="Picture 3" descr="2017-11-08_1855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4600"/>
            <a:ext cx="9144000" cy="1371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inh mo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 descr="si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1447800"/>
            <a:ext cx="3124200" cy="1371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428999"/>
          </a:xfrm>
          <a:prstGeom prst="rect">
            <a:avLst/>
          </a:prstGeom>
        </p:spPr>
      </p:pic>
      <p:pic>
        <p:nvPicPr>
          <p:cNvPr id="4" name="Picture 3" descr="11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bbbbbbbbbb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UA 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2057400"/>
          </a:xfrm>
          <a:prstGeom prst="rect">
            <a:avLst/>
          </a:prstGeom>
        </p:spPr>
      </p:pic>
      <p:pic>
        <p:nvPicPr>
          <p:cNvPr id="4" name="Picture 3" descr="11111111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981200"/>
            <a:ext cx="8229600" cy="1143000"/>
          </a:xfrm>
          <a:prstGeom prst="rect">
            <a:avLst/>
          </a:prstGeom>
        </p:spPr>
      </p:pic>
      <p:pic>
        <p:nvPicPr>
          <p:cNvPr id="7" name="Picture 6" descr="OS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2800"/>
            <a:ext cx="9144000" cy="1752600"/>
          </a:xfrm>
          <a:prstGeom prst="rect">
            <a:avLst/>
          </a:prstGeom>
        </p:spPr>
      </p:pic>
      <p:pic>
        <p:nvPicPr>
          <p:cNvPr id="8" name="Picture 7" descr="OSAK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0" y="4343400"/>
            <a:ext cx="4800600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UA 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962150"/>
          </a:xfrm>
          <a:prstGeom prst="rect">
            <a:avLst/>
          </a:prstGeom>
        </p:spPr>
      </p:pic>
      <p:pic>
        <p:nvPicPr>
          <p:cNvPr id="3" name="Picture 2" descr="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2133600"/>
            <a:ext cx="8077200" cy="990600"/>
          </a:xfrm>
          <a:prstGeom prst="rect">
            <a:avLst/>
          </a:prstGeom>
        </p:spPr>
      </p:pic>
      <p:pic>
        <p:nvPicPr>
          <p:cNvPr id="5" name="Picture 4" descr="MU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3276600"/>
            <a:ext cx="8077200" cy="1600200"/>
          </a:xfrm>
          <a:prstGeom prst="rect">
            <a:avLst/>
          </a:prstGeom>
        </p:spPr>
      </p:pic>
      <p:pic>
        <p:nvPicPr>
          <p:cNvPr id="8" name="Picture 7" descr="MUMUMU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3276600"/>
            <a:ext cx="2514600" cy="91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UA 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20175" cy="2114550"/>
          </a:xfrm>
          <a:prstGeom prst="rect">
            <a:avLst/>
          </a:prstGeom>
        </p:spPr>
      </p:pic>
      <p:pic>
        <p:nvPicPr>
          <p:cNvPr id="3" name="Picture 2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2133600"/>
            <a:ext cx="8153400" cy="933450"/>
          </a:xfrm>
          <a:prstGeom prst="rect">
            <a:avLst/>
          </a:prstGeom>
        </p:spPr>
      </p:pic>
      <p:pic>
        <p:nvPicPr>
          <p:cNvPr id="8" name="Picture 7" descr="2017-11-08_07241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76600"/>
            <a:ext cx="9144000" cy="2133600"/>
          </a:xfrm>
          <a:prstGeom prst="rect">
            <a:avLst/>
          </a:prstGeom>
        </p:spPr>
      </p:pic>
      <p:pic>
        <p:nvPicPr>
          <p:cNvPr id="9" name="Picture 8" descr="INCH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352800"/>
            <a:ext cx="5410200" cy="838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UA 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20175" cy="1581150"/>
          </a:xfrm>
          <a:prstGeom prst="rect">
            <a:avLst/>
          </a:prstGeom>
        </p:spPr>
      </p:pic>
      <p:pic>
        <p:nvPicPr>
          <p:cNvPr id="3" name="Picture 2" descr="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524000"/>
            <a:ext cx="8458200" cy="1295400"/>
          </a:xfrm>
          <a:prstGeom prst="rect">
            <a:avLst/>
          </a:prstGeom>
        </p:spPr>
      </p:pic>
      <p:pic>
        <p:nvPicPr>
          <p:cNvPr id="6" name="Picture 5" descr="PE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95600"/>
            <a:ext cx="9144000" cy="2514600"/>
          </a:xfrm>
          <a:prstGeom prst="rect">
            <a:avLst/>
          </a:prstGeom>
        </p:spPr>
      </p:pic>
      <p:pic>
        <p:nvPicPr>
          <p:cNvPr id="8" name="Picture 7" descr="osak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0" y="3505200"/>
            <a:ext cx="4800600" cy="838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UA 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20175" cy="1885950"/>
          </a:xfrm>
          <a:prstGeom prst="rect">
            <a:avLst/>
          </a:prstGeom>
        </p:spPr>
      </p:pic>
      <p:pic>
        <p:nvPicPr>
          <p:cNvPr id="3" name="Picture 2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752600"/>
            <a:ext cx="7315200" cy="1152525"/>
          </a:xfrm>
          <a:prstGeom prst="rect">
            <a:avLst/>
          </a:prstGeom>
        </p:spPr>
      </p:pic>
      <p:pic>
        <p:nvPicPr>
          <p:cNvPr id="8" name="Picture 7" descr="HONGKON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95600"/>
            <a:ext cx="9144000" cy="1695450"/>
          </a:xfrm>
          <a:prstGeom prst="rect">
            <a:avLst/>
          </a:prstGeom>
        </p:spPr>
      </p:pic>
      <p:pic>
        <p:nvPicPr>
          <p:cNvPr id="9" name="Picture 8" descr="HONG VANG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4953000"/>
            <a:ext cx="1978698" cy="838200"/>
          </a:xfrm>
          <a:prstGeom prst="rect">
            <a:avLst/>
          </a:prstGeom>
        </p:spPr>
      </p:pic>
      <p:pic>
        <p:nvPicPr>
          <p:cNvPr id="10" name="Picture 9" descr="KONG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9400" y="4953000"/>
            <a:ext cx="5562600" cy="838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UA 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20175" cy="1676400"/>
          </a:xfrm>
          <a:prstGeom prst="rect">
            <a:avLst/>
          </a:prstGeom>
        </p:spPr>
      </p:pic>
      <p:pic>
        <p:nvPicPr>
          <p:cNvPr id="3" name="Picture 2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76400"/>
            <a:ext cx="7162800" cy="1047750"/>
          </a:xfrm>
          <a:prstGeom prst="rect">
            <a:avLst/>
          </a:prstGeom>
        </p:spPr>
      </p:pic>
      <p:pic>
        <p:nvPicPr>
          <p:cNvPr id="6" name="Picture 5" descr="2017-11-08_07584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667000"/>
            <a:ext cx="9144000" cy="1905000"/>
          </a:xfrm>
          <a:prstGeom prst="rect">
            <a:avLst/>
          </a:prstGeom>
        </p:spPr>
      </p:pic>
      <p:pic>
        <p:nvPicPr>
          <p:cNvPr id="7" name="Picture 6" descr="VA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2400" y="3200400"/>
            <a:ext cx="5181600" cy="4252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676400"/>
            <a:ext cx="7772400" cy="1143000"/>
          </a:xfrm>
          <a:prstGeom prst="rect">
            <a:avLst/>
          </a:prstGeom>
        </p:spPr>
      </p:pic>
      <p:pic>
        <p:nvPicPr>
          <p:cNvPr id="3" name="Picture 2" descr="TUA 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5" y="0"/>
            <a:ext cx="9020175" cy="1752600"/>
          </a:xfrm>
          <a:prstGeom prst="rect">
            <a:avLst/>
          </a:prstGeom>
        </p:spPr>
      </p:pic>
      <p:pic>
        <p:nvPicPr>
          <p:cNvPr id="5" name="Picture 4" descr="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90824"/>
            <a:ext cx="9144000" cy="2847976"/>
          </a:xfrm>
          <a:prstGeom prst="rect">
            <a:avLst/>
          </a:prstGeom>
        </p:spPr>
      </p:pic>
      <p:pic>
        <p:nvPicPr>
          <p:cNvPr id="6" name="Picture 5" descr="SI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819400"/>
            <a:ext cx="4495800" cy="76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cccccccccc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00"/>
            <a:ext cx="9144000" cy="1295400"/>
          </a:xfrm>
          <a:prstGeom prst="rect">
            <a:avLst/>
          </a:prstGeom>
        </p:spPr>
      </p:pic>
      <p:pic>
        <p:nvPicPr>
          <p:cNvPr id="4" name="Picture 3" descr="readi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0"/>
            <a:ext cx="7772400" cy="762000"/>
          </a:xfrm>
          <a:prstGeom prst="rect">
            <a:avLst/>
          </a:prstGeom>
        </p:spPr>
      </p:pic>
      <p:pic>
        <p:nvPicPr>
          <p:cNvPr id="5" name="Picture 4" descr="TU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752600"/>
            <a:ext cx="9144000" cy="5105399"/>
          </a:xfrm>
          <a:prstGeom prst="rect">
            <a:avLst/>
          </a:prstGeom>
        </p:spPr>
      </p:pic>
      <p:pic>
        <p:nvPicPr>
          <p:cNvPr id="8" name="Picture 7" descr="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3600" y="2743200"/>
            <a:ext cx="3200400" cy="91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1111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52800"/>
            <a:ext cx="9144000" cy="3505200"/>
          </a:xfrm>
          <a:prstGeom prst="rect">
            <a:avLst/>
          </a:prstGeom>
        </p:spPr>
      </p:pic>
      <p:pic>
        <p:nvPicPr>
          <p:cNvPr id="3" name="Picture 2" descr="TO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335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0" y="5943600"/>
            <a:ext cx="266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 </a:t>
            </a:r>
            <a:endParaRPr lang="vi-VN" sz="40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3938653" y="3244334"/>
            <a:ext cx="1266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dirty="0" smtClean="0"/>
              <a:t>[si'kjuərəti]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599"/>
            <a:ext cx="8839200" cy="3733801"/>
          </a:xfrm>
        </p:spPr>
        <p:txBody>
          <a:bodyPr/>
          <a:lstStyle/>
          <a:p>
            <a:pPr marL="742950" indent="-742950">
              <a:buAutoNum type="arabicPeriod"/>
            </a:pPr>
            <a:r>
              <a:rPr lang="en-US" sz="4000" b="1" dirty="0" smtClean="0">
                <a:solidFill>
                  <a:srgbClr val="0033CC"/>
                </a:solidFill>
              </a:rPr>
              <a:t>security /</a:t>
            </a:r>
            <a:r>
              <a:rPr lang="en-US" sz="4000" b="1" dirty="0" err="1" smtClean="0">
                <a:solidFill>
                  <a:srgbClr val="FFC000"/>
                </a:solidFill>
              </a:rPr>
              <a:t>sɪ’kjʊərɪti</a:t>
            </a:r>
            <a:r>
              <a:rPr lang="en-US" sz="4000" dirty="0" smtClean="0"/>
              <a:t>/ </a:t>
            </a:r>
            <a:r>
              <a:rPr lang="en-US" sz="4000" b="1" dirty="0" smtClean="0">
                <a:solidFill>
                  <a:srgbClr val="0033CC"/>
                </a:solidFill>
              </a:rPr>
              <a:t>(n) : </a:t>
            </a:r>
            <a:r>
              <a:rPr lang="en-US" sz="40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0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40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ninh</a:t>
            </a:r>
            <a:endParaRPr lang="en-US" sz="4000" b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None/>
            </a:pPr>
            <a:r>
              <a:rPr lang="en-US" sz="4000" b="1" dirty="0" smtClean="0">
                <a:solidFill>
                  <a:srgbClr val="0033CC"/>
                </a:solidFill>
              </a:rPr>
              <a:t>Ex: There was tight </a:t>
            </a:r>
            <a:r>
              <a:rPr lang="en-US" sz="4000" b="1" dirty="0" smtClean="0">
                <a:solidFill>
                  <a:srgbClr val="FF0000"/>
                </a:solidFill>
              </a:rPr>
              <a:t>security</a:t>
            </a:r>
            <a:r>
              <a:rPr lang="en-US" sz="4000" b="1" dirty="0" smtClean="0">
                <a:solidFill>
                  <a:srgbClr val="0033CC"/>
                </a:solidFill>
              </a:rPr>
              <a:t> for Trump’s visit</a:t>
            </a:r>
          </a:p>
          <a:p>
            <a:pPr marL="742950" indent="-742950">
              <a:buFont typeface="Wingdings"/>
              <a:buChar char="F"/>
            </a:pPr>
            <a:r>
              <a:rPr lang="en-US" sz="4000" b="1" dirty="0" smtClean="0">
                <a:solidFill>
                  <a:srgbClr val="7030A0"/>
                </a:solidFill>
                <a:sym typeface="Wingdings"/>
              </a:rPr>
              <a:t>s</a:t>
            </a:r>
            <a:r>
              <a:rPr lang="en-US" sz="4000" b="1" dirty="0" smtClean="0">
                <a:solidFill>
                  <a:srgbClr val="7030A0"/>
                </a:solidFill>
              </a:rPr>
              <a:t>ecurity forces :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ninh</a:t>
            </a:r>
            <a:endParaRPr lang="en-US" sz="4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Font typeface="Wingdings"/>
              <a:buChar char="F"/>
            </a:pPr>
            <a:r>
              <a:rPr lang="en-US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national </a:t>
            </a:r>
            <a:r>
              <a:rPr lang="en-US" sz="4000" b="1" dirty="0" smtClean="0">
                <a:solidFill>
                  <a:srgbClr val="7030A0"/>
                </a:solidFill>
                <a:sym typeface="Wingdings"/>
              </a:rPr>
              <a:t>s</a:t>
            </a:r>
            <a:r>
              <a:rPr lang="en-US" sz="4000" b="1" dirty="0" smtClean="0">
                <a:solidFill>
                  <a:srgbClr val="7030A0"/>
                </a:solidFill>
              </a:rPr>
              <a:t>ecurity : </a:t>
            </a:r>
            <a:r>
              <a:rPr lang="en-US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endParaRPr lang="en-US" sz="4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None/>
            </a:pPr>
            <a:endParaRPr lang="en-US" sz="4000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A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RAI NG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352800"/>
          </a:xfrm>
          <a:prstGeom prst="rect">
            <a:avLst/>
          </a:prstGeom>
        </p:spPr>
      </p:pic>
      <p:pic>
        <p:nvPicPr>
          <p:cNvPr id="9" name="Picture 8" descr="46497784-crying-businessman-who-delayed-flight-at-an-airpor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52800"/>
            <a:ext cx="9144000" cy="3505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EL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24400" cy="6858000"/>
          </a:xfrm>
          <a:prstGeom prst="rect">
            <a:avLst/>
          </a:prstGeom>
        </p:spPr>
      </p:pic>
      <p:pic>
        <p:nvPicPr>
          <p:cNvPr id="3" name="Picture 2" descr="DELAY 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0"/>
            <a:ext cx="44196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15962"/>
          </a:xfrm>
        </p:spPr>
        <p:txBody>
          <a:bodyPr>
            <a:no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000" b="1" dirty="0" smtClean="0">
                <a:solidFill>
                  <a:srgbClr val="0033CC"/>
                </a:solidFill>
              </a:rPr>
              <a:t>2. to delay </a:t>
            </a:r>
            <a:r>
              <a:rPr lang="en-US" sz="4000" b="1" dirty="0" smtClean="0">
                <a:solidFill>
                  <a:srgbClr val="FFC000"/>
                </a:solidFill>
              </a:rPr>
              <a:t>/ </a:t>
            </a:r>
            <a:r>
              <a:rPr lang="en-US" sz="4000" b="1" dirty="0" err="1" smtClean="0">
                <a:solidFill>
                  <a:srgbClr val="FFC000"/>
                </a:solidFill>
              </a:rPr>
              <a:t>dɪ’leɪ</a:t>
            </a:r>
            <a:r>
              <a:rPr lang="en-US" sz="4000" b="1" dirty="0" smtClean="0">
                <a:solidFill>
                  <a:srgbClr val="FFC000"/>
                </a:solidFill>
              </a:rPr>
              <a:t>/ : </a:t>
            </a:r>
            <a:r>
              <a:rPr lang="en-US" sz="4000" b="1" dirty="0" smtClean="0">
                <a:solidFill>
                  <a:srgbClr val="7030A0"/>
                </a:solidFill>
              </a:rPr>
              <a:t>a period of time when somebody/something has to wait because of a problem that makes something slow or late</a:t>
            </a:r>
          </a:p>
          <a:p>
            <a:pPr>
              <a:buNone/>
            </a:pPr>
            <a:r>
              <a:rPr lang="en-US" sz="4000" b="1" dirty="0" smtClean="0">
                <a:solidFill>
                  <a:srgbClr val="FF0000"/>
                </a:solidFill>
              </a:rPr>
              <a:t>=</a:t>
            </a:r>
            <a:r>
              <a:rPr lang="en-US" sz="4000" b="1" dirty="0" smtClean="0">
                <a:solidFill>
                  <a:srgbClr val="7030A0"/>
                </a:solidFill>
              </a:rPr>
              <a:t> </a:t>
            </a:r>
            <a:r>
              <a:rPr lang="en-US" sz="4000" b="1" dirty="0" smtClean="0">
                <a:solidFill>
                  <a:srgbClr val="00B050"/>
                </a:solidFill>
              </a:rPr>
              <a:t>postpone </a:t>
            </a:r>
          </a:p>
          <a:p>
            <a:pPr>
              <a:buNone/>
            </a:pPr>
            <a:r>
              <a:rPr lang="en-US" sz="4000" b="1" dirty="0" smtClean="0">
                <a:solidFill>
                  <a:srgbClr val="00B050"/>
                </a:solidFill>
              </a:rPr>
              <a:t>Ex : </a:t>
            </a:r>
            <a:endParaRPr lang="en-US" sz="4000" b="1" dirty="0">
              <a:solidFill>
                <a:srgbClr val="00B050"/>
              </a:solidFill>
            </a:endParaRPr>
          </a:p>
        </p:txBody>
      </p:sp>
      <p:pic>
        <p:nvPicPr>
          <p:cNvPr id="4" name="Picture 3" descr="fl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4343400"/>
            <a:ext cx="5791200" cy="1066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3. facility /</a:t>
            </a:r>
            <a:r>
              <a:rPr lang="en-US" sz="45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fə’sɪlət̮i</a:t>
            </a:r>
            <a:r>
              <a:rPr lang="en-US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/ (n): </a:t>
            </a:r>
            <a:r>
              <a:rPr lang="en-US" sz="45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buildings, services, equipment, etc. that are provided for a particular purpose</a:t>
            </a:r>
          </a:p>
          <a:p>
            <a:pPr>
              <a:buNone/>
            </a:pPr>
            <a:r>
              <a:rPr lang="en-US" sz="45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Ex : </a:t>
            </a:r>
            <a:r>
              <a:rPr lang="en-US" sz="4500" b="1" i="1" dirty="0" smtClean="0">
                <a:solidFill>
                  <a:srgbClr val="00B050"/>
                </a:solidFill>
              </a:rPr>
              <a:t>The hotel has special </a:t>
            </a:r>
            <a:r>
              <a:rPr lang="en-US" sz="4500" b="1" i="1" dirty="0" smtClean="0">
                <a:solidFill>
                  <a:srgbClr val="FF0000"/>
                </a:solidFill>
              </a:rPr>
              <a:t>facilities</a:t>
            </a:r>
            <a:r>
              <a:rPr lang="en-US" sz="4500" b="1" i="1" dirty="0" smtClean="0">
                <a:solidFill>
                  <a:srgbClr val="00B050"/>
                </a:solidFill>
              </a:rPr>
              <a:t> for disabled people.</a:t>
            </a:r>
            <a:endParaRPr lang="en-US" sz="4500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ONNCE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2017-11-08_19403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4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to connect</a:t>
            </a:r>
            <a:r>
              <a:rPr lang="en-US" sz="4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4800" b="1" dirty="0" smtClean="0">
                <a:solidFill>
                  <a:srgbClr val="FFC000"/>
                </a:solidFill>
              </a:rPr>
              <a:t> </a:t>
            </a:r>
            <a:r>
              <a:rPr lang="en-US" sz="4800" b="1" dirty="0" err="1" smtClean="0">
                <a:solidFill>
                  <a:srgbClr val="FFC000"/>
                </a:solidFill>
              </a:rPr>
              <a:t>kə’nɛkt</a:t>
            </a:r>
            <a:r>
              <a:rPr lang="en-US" sz="4800" b="1" dirty="0" smtClean="0">
                <a:solidFill>
                  <a:srgbClr val="FFC000"/>
                </a:solidFill>
              </a:rPr>
              <a:t>/ : </a:t>
            </a:r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nối</a:t>
            </a:r>
            <a:endParaRPr lang="en-US" sz="45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4500" b="1" dirty="0" smtClean="0">
                <a:solidFill>
                  <a:srgbClr val="E8189E"/>
                </a:solidFill>
                <a:latin typeface="Times New Roman" pitchFamily="18" charset="0"/>
                <a:cs typeface="Times New Roman" pitchFamily="18" charset="0"/>
              </a:rPr>
              <a:t>(A to/with/and B):  </a:t>
            </a:r>
            <a:r>
              <a:rPr lang="en-US" sz="45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join together two or more things; to be joined together</a:t>
            </a:r>
          </a:p>
          <a:p>
            <a:pPr>
              <a:buNone/>
            </a:pPr>
            <a:r>
              <a:rPr lang="en-US" sz="45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Ex : </a:t>
            </a:r>
            <a:r>
              <a:rPr lang="en-US" sz="4800" b="1" i="1" dirty="0" smtClean="0">
                <a:solidFill>
                  <a:srgbClr val="00B050"/>
                </a:solidFill>
              </a:rPr>
              <a:t>The towns are </a:t>
            </a:r>
            <a:r>
              <a:rPr lang="en-US" sz="4800" b="1" i="1" dirty="0" smtClean="0">
                <a:solidFill>
                  <a:srgbClr val="FF0000"/>
                </a:solidFill>
              </a:rPr>
              <a:t>connect</a:t>
            </a:r>
            <a:r>
              <a:rPr lang="en-US" sz="4800" b="1" i="1" dirty="0" smtClean="0">
                <a:solidFill>
                  <a:srgbClr val="00B050"/>
                </a:solidFill>
              </a:rPr>
              <a:t>ed by train and bus services.</a:t>
            </a:r>
            <a:endParaRPr lang="en-US" sz="4500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HAC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086100"/>
          </a:xfrm>
          <a:prstGeom prst="rect">
            <a:avLst/>
          </a:prstGeom>
        </p:spPr>
      </p:pic>
      <p:pic>
        <p:nvPicPr>
          <p:cNvPr id="4" name="Picture 3" descr="HKHAC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48000"/>
            <a:ext cx="9144000" cy="381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000" b="1" dirty="0" smtClean="0">
                <a:solidFill>
                  <a:srgbClr val="0033CC"/>
                </a:solidFill>
              </a:rPr>
              <a:t>5. passenger /’</a:t>
            </a:r>
            <a:r>
              <a:rPr lang="en-US" sz="4000" b="1" dirty="0" err="1" smtClean="0">
                <a:solidFill>
                  <a:srgbClr val="0033CC"/>
                </a:solidFill>
              </a:rPr>
              <a:t>pæsəndʒər</a:t>
            </a:r>
            <a:r>
              <a:rPr lang="en-US" sz="4000" b="1" dirty="0" smtClean="0">
                <a:solidFill>
                  <a:srgbClr val="0033CC"/>
                </a:solidFill>
              </a:rPr>
              <a:t>/ : </a:t>
            </a:r>
            <a:r>
              <a:rPr lang="en-US" sz="4000" dirty="0" smtClean="0"/>
              <a:t> </a:t>
            </a:r>
            <a:r>
              <a:rPr lang="en-US" sz="4000" b="1" dirty="0" smtClean="0">
                <a:solidFill>
                  <a:srgbClr val="7030A0"/>
                </a:solidFill>
              </a:rPr>
              <a:t>person who is traveling in a car, bus, train, plane, or ship and who is not driving it or working on it : </a:t>
            </a:r>
            <a:r>
              <a:rPr lang="en-US" sz="4000" b="1" dirty="0" err="1" smtClean="0">
                <a:solidFill>
                  <a:srgbClr val="FF0000"/>
                </a:solidFill>
              </a:rPr>
              <a:t>hành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</a:rPr>
              <a:t>khách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sz="4000" b="1" dirty="0" smtClean="0">
                <a:solidFill>
                  <a:srgbClr val="7030A0"/>
                </a:solidFill>
              </a:rPr>
              <a:t>   </a:t>
            </a:r>
            <a:r>
              <a:rPr lang="en-US" sz="4000" b="1" dirty="0" smtClean="0">
                <a:solidFill>
                  <a:srgbClr val="00B050"/>
                </a:solidFill>
              </a:rPr>
              <a:t>Ex:</a:t>
            </a:r>
            <a:r>
              <a:rPr lang="en-US" sz="4000" b="1" dirty="0" smtClean="0">
                <a:solidFill>
                  <a:srgbClr val="7030A0"/>
                </a:solidFill>
              </a:rPr>
              <a:t> </a:t>
            </a:r>
            <a:r>
              <a:rPr lang="fr-FR" sz="4000" b="1" i="1" dirty="0" smtClean="0">
                <a:solidFill>
                  <a:srgbClr val="00B050"/>
                </a:solidFill>
              </a:rPr>
              <a:t>a </a:t>
            </a:r>
            <a:r>
              <a:rPr lang="fr-FR" sz="4000" b="1" i="1" dirty="0" err="1" smtClean="0">
                <a:solidFill>
                  <a:srgbClr val="FF0000"/>
                </a:solidFill>
              </a:rPr>
              <a:t>passenger</a:t>
            </a:r>
            <a:r>
              <a:rPr lang="fr-FR" sz="4000" b="1" i="1" dirty="0" smtClean="0">
                <a:solidFill>
                  <a:srgbClr val="00B050"/>
                </a:solidFill>
              </a:rPr>
              <a:t> on a train</a:t>
            </a:r>
            <a:endParaRPr lang="en-US" sz="4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BOAR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BOARD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oarding_h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000" b="1" dirty="0" smtClean="0">
                <a:solidFill>
                  <a:srgbClr val="0033CC"/>
                </a:solidFill>
              </a:rPr>
              <a:t>6. to board</a:t>
            </a:r>
            <a:r>
              <a:rPr lang="en-US" sz="4000" b="1" dirty="0" smtClean="0"/>
              <a:t> </a:t>
            </a:r>
            <a:r>
              <a:rPr lang="en-US" sz="4000" b="1" dirty="0" smtClean="0">
                <a:solidFill>
                  <a:srgbClr val="FFC000"/>
                </a:solidFill>
              </a:rPr>
              <a:t>/</a:t>
            </a:r>
            <a:r>
              <a:rPr lang="en-US" sz="4000" b="1" dirty="0" err="1" smtClean="0">
                <a:solidFill>
                  <a:srgbClr val="FFC000"/>
                </a:solidFill>
              </a:rPr>
              <a:t>bɔrd</a:t>
            </a:r>
            <a:r>
              <a:rPr lang="en-US" sz="4000" b="1" dirty="0" smtClean="0">
                <a:solidFill>
                  <a:srgbClr val="FFC000"/>
                </a:solidFill>
              </a:rPr>
              <a:t>/: </a:t>
            </a:r>
            <a:r>
              <a:rPr lang="en-US" sz="4000" b="1" dirty="0" smtClean="0">
                <a:solidFill>
                  <a:srgbClr val="7030A0"/>
                </a:solidFill>
              </a:rPr>
              <a:t>to go on board </a:t>
            </a:r>
            <a:r>
              <a:rPr lang="en-US" sz="4000" dirty="0" smtClean="0">
                <a:solidFill>
                  <a:srgbClr val="7030A0"/>
                </a:solidFill>
              </a:rPr>
              <a:t> </a:t>
            </a:r>
            <a:r>
              <a:rPr lang="en-US" sz="4000" b="1" dirty="0" smtClean="0">
                <a:solidFill>
                  <a:srgbClr val="7030A0"/>
                </a:solidFill>
              </a:rPr>
              <a:t>or in a ship, an aircraft, or a train </a:t>
            </a:r>
          </a:p>
          <a:p>
            <a:pPr>
              <a:buNone/>
            </a:pPr>
            <a:r>
              <a:rPr lang="en-US" sz="4000" b="1" dirty="0" smtClean="0">
                <a:solidFill>
                  <a:srgbClr val="E8189E"/>
                </a:solidFill>
                <a:sym typeface="Wingdings"/>
              </a:rPr>
              <a:t></a:t>
            </a:r>
            <a:r>
              <a:rPr lang="en-US" sz="4000" b="1" dirty="0" smtClean="0">
                <a:solidFill>
                  <a:srgbClr val="FF0000"/>
                </a:solidFill>
                <a:sym typeface="Wingdings"/>
              </a:rPr>
              <a:t>boarding pass </a:t>
            </a:r>
            <a:r>
              <a:rPr lang="en-US" sz="4000" b="1" dirty="0" smtClean="0">
                <a:solidFill>
                  <a:srgbClr val="7030A0"/>
                </a:solidFill>
                <a:sym typeface="Wingdings"/>
              </a:rPr>
              <a:t>: </a:t>
            </a:r>
            <a:r>
              <a:rPr lang="en-US" sz="4000" b="1" dirty="0" smtClean="0">
                <a:solidFill>
                  <a:srgbClr val="7030A0"/>
                </a:solidFill>
              </a:rPr>
              <a:t>a card that you show before you get on a plane or boat </a:t>
            </a:r>
            <a:r>
              <a:rPr lang="en-US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000" b="1" dirty="0" err="1" smtClean="0">
                <a:solidFill>
                  <a:srgbClr val="E8189E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thẻ</a:t>
            </a:r>
            <a:r>
              <a:rPr lang="en-US" sz="4000" b="1" dirty="0" smtClean="0">
                <a:solidFill>
                  <a:srgbClr val="E8189E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en-US" sz="4000" b="1" dirty="0" err="1" smtClean="0">
                <a:solidFill>
                  <a:srgbClr val="E8189E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l</a:t>
            </a:r>
            <a:r>
              <a:rPr lang="en-US" sz="4000" b="1" dirty="0" err="1" smtClean="0">
                <a:solidFill>
                  <a:srgbClr val="E8189E"/>
                </a:solidFill>
                <a:latin typeface="Times New Roman" pitchFamily="18" charset="0"/>
                <a:cs typeface="Times New Roman" pitchFamily="18" charset="0"/>
              </a:rPr>
              <a:t>ên</a:t>
            </a:r>
            <a:r>
              <a:rPr lang="en-US" sz="4000" b="1" dirty="0" smtClean="0">
                <a:solidFill>
                  <a:srgbClr val="E8189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E8189E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4000" b="1" dirty="0" smtClean="0">
                <a:solidFill>
                  <a:srgbClr val="E8189E"/>
                </a:solidFill>
                <a:latin typeface="Times New Roman" pitchFamily="18" charset="0"/>
                <a:cs typeface="Times New Roman" pitchFamily="18" charset="0"/>
              </a:rPr>
              <a:t> bay/ </a:t>
            </a:r>
            <a:r>
              <a:rPr lang="en-US" sz="4000" b="1" dirty="0" err="1" smtClean="0">
                <a:solidFill>
                  <a:srgbClr val="E8189E"/>
                </a:solidFill>
                <a:latin typeface="Times New Roman" pitchFamily="18" charset="0"/>
                <a:cs typeface="Times New Roman" pitchFamily="18" charset="0"/>
              </a:rPr>
              <a:t>tàu</a:t>
            </a:r>
            <a:endParaRPr lang="en-US" sz="4000" b="1" dirty="0">
              <a:solidFill>
                <a:srgbClr val="E8189E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0"/>
            <a:ext cx="9134475" cy="1828800"/>
          </a:xfrm>
          <a:prstGeom prst="rect">
            <a:avLst/>
          </a:prstGeom>
        </p:spPr>
      </p:pic>
      <p:pic>
        <p:nvPicPr>
          <p:cNvPr id="5" name="Picture 4" descr="READI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52600"/>
            <a:ext cx="8534400" cy="1143000"/>
          </a:xfrm>
          <a:prstGeom prst="rect">
            <a:avLst/>
          </a:prstGeom>
        </p:spPr>
      </p:pic>
      <p:pic>
        <p:nvPicPr>
          <p:cNvPr id="6" name="Picture 5" descr="READ 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2971800"/>
            <a:ext cx="8915400" cy="2438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5400"/>
            <a:ext cx="4495800" cy="3276600"/>
          </a:xfrm>
          <a:prstGeom prst="rect">
            <a:avLst/>
          </a:prstGeom>
        </p:spPr>
      </p:pic>
      <p:pic>
        <p:nvPicPr>
          <p:cNvPr id="3" name="Picture 2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1295400"/>
            <a:ext cx="4724400" cy="3276600"/>
          </a:xfrm>
          <a:prstGeom prst="rect">
            <a:avLst/>
          </a:prstGeom>
        </p:spPr>
      </p:pic>
      <p:pic>
        <p:nvPicPr>
          <p:cNvPr id="4" name="Picture 3" descr="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9144000" cy="2286000"/>
          </a:xfrm>
          <a:prstGeom prst="rect">
            <a:avLst/>
          </a:prstGeom>
        </p:spPr>
      </p:pic>
      <p:pic>
        <p:nvPicPr>
          <p:cNvPr id="5" name="Picture 4" descr="HINH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1371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00200"/>
            <a:ext cx="9144000" cy="5257800"/>
          </a:xfrm>
          <a:prstGeom prst="rect">
            <a:avLst/>
          </a:prstGeom>
        </p:spPr>
      </p:pic>
      <p:pic>
        <p:nvPicPr>
          <p:cNvPr id="5" name="Picture 4" descr="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IN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276600"/>
          </a:xfrm>
          <a:prstGeom prst="rect">
            <a:avLst/>
          </a:prstGeom>
        </p:spPr>
      </p:pic>
      <p:pic>
        <p:nvPicPr>
          <p:cNvPr id="4" name="Picture 3" descr="2017-11-08_0948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00400"/>
            <a:ext cx="9144000" cy="3657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5000" y="4038600"/>
            <a:ext cx="609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2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352800"/>
          </a:xfrm>
          <a:prstGeom prst="rect">
            <a:avLst/>
          </a:prstGeom>
        </p:spPr>
      </p:pic>
      <p:pic>
        <p:nvPicPr>
          <p:cNvPr id="3" name="Picture 2" descr="BE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00400"/>
            <a:ext cx="9144000" cy="3657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5000" y="838200"/>
            <a:ext cx="609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3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5000" y="3886200"/>
            <a:ext cx="609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4</a:t>
            </a:r>
          </a:p>
          <a:p>
            <a:pPr algn="ctr"/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362200"/>
          </a:xfrm>
          <a:prstGeom prst="rect">
            <a:avLst/>
          </a:prstGeom>
        </p:spPr>
      </p:pic>
      <p:pic>
        <p:nvPicPr>
          <p:cNvPr id="3" name="Picture 2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62200"/>
            <a:ext cx="9144000" cy="2667000"/>
          </a:xfrm>
          <a:prstGeom prst="rect">
            <a:avLst/>
          </a:prstGeom>
        </p:spPr>
      </p:pic>
      <p:pic>
        <p:nvPicPr>
          <p:cNvPr id="4" name="Picture 3" descr="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29200"/>
            <a:ext cx="9144000" cy="1828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81200" y="609600"/>
            <a:ext cx="381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5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7400" y="2819400"/>
            <a:ext cx="381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6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81200" y="5334000"/>
            <a:ext cx="381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7</a:t>
            </a:r>
          </a:p>
          <a:p>
            <a:pPr algn="ctr"/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792162"/>
          </a:xfrm>
        </p:spPr>
        <p:txBody>
          <a:bodyPr>
            <a:no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1981200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1. Set   </a:t>
            </a:r>
            <a:r>
              <a:rPr lang="en-US" sz="4000" b="1" dirty="0" smtClean="0">
                <a:solidFill>
                  <a:srgbClr val="00B050"/>
                </a:solidFill>
              </a:rPr>
              <a:t>/set/ </a:t>
            </a:r>
            <a:r>
              <a:rPr lang="en-US" sz="4000" b="1" dirty="0" smtClean="0">
                <a:solidFill>
                  <a:srgbClr val="7030A0"/>
                </a:solidFill>
              </a:rPr>
              <a:t>(v)</a:t>
            </a:r>
            <a:r>
              <a:rPr lang="en-US" sz="4000" dirty="0" smtClean="0">
                <a:solidFill>
                  <a:srgbClr val="0000CC"/>
                </a:solidFill>
              </a:rPr>
              <a:t>  </a:t>
            </a:r>
            <a:endParaRPr lang="en-US" sz="4000" dirty="0">
              <a:solidFill>
                <a:srgbClr val="0000CC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86200" y="19050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sz="5000" dirty="0" smtClean="0">
                <a:solidFill>
                  <a:srgbClr val="FF0000"/>
                </a:solidFill>
              </a:rPr>
              <a:t>=</a:t>
            </a:r>
            <a:endParaRPr lang="en-US" sz="50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0" y="1981200"/>
            <a:ext cx="396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decide something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3276600"/>
            <a:ext cx="784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i="1" dirty="0" smtClean="0">
                <a:solidFill>
                  <a:srgbClr val="660066"/>
                </a:solidFill>
              </a:rPr>
              <a:t>We can </a:t>
            </a:r>
            <a:r>
              <a:rPr lang="en-US" sz="4000" b="1" i="1" dirty="0" smtClean="0">
                <a:solidFill>
                  <a:srgbClr val="FF0000"/>
                </a:solidFill>
              </a:rPr>
              <a:t>set</a:t>
            </a:r>
            <a:r>
              <a:rPr lang="en-US" sz="4000" b="1" i="1" dirty="0" smtClean="0">
                <a:solidFill>
                  <a:srgbClr val="660066"/>
                </a:solidFill>
              </a:rPr>
              <a:t> a day and time to meet.</a:t>
            </a:r>
            <a:endParaRPr lang="en-US" sz="4000" b="1" i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i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s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OINT AE FILE 2\UNIT 3\tru 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U 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" descr="Angkor_Wat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3"/>
          <p:cNvSpPr txBox="1">
            <a:spLocks noGrp="1"/>
          </p:cNvSpPr>
          <p:nvPr>
            <p:ph idx="1"/>
          </p:nvPr>
        </p:nvSpPr>
        <p:spPr>
          <a:xfrm>
            <a:off x="228600" y="4953000"/>
            <a:ext cx="861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2. For age</a:t>
            </a:r>
            <a:r>
              <a:rPr lang="en-US" sz="4000" b="1" dirty="0" smtClean="0">
                <a:solidFill>
                  <a:srgbClr val="FF0000"/>
                </a:solidFill>
              </a:rPr>
              <a:t>s</a:t>
            </a:r>
            <a:r>
              <a:rPr lang="en-US" sz="4000" b="1" dirty="0" smtClean="0">
                <a:solidFill>
                  <a:srgbClr val="0000CC"/>
                </a:solidFill>
              </a:rPr>
              <a:t> </a:t>
            </a:r>
            <a:r>
              <a:rPr lang="en-US" sz="4000" b="1" dirty="0" smtClean="0"/>
              <a:t>: a very </a:t>
            </a:r>
            <a:r>
              <a:rPr lang="en-US" sz="4000" b="1" dirty="0" smtClean="0">
                <a:hlinkClick r:id="rId3" tooltip="long"/>
              </a:rPr>
              <a:t>long</a:t>
            </a:r>
            <a:r>
              <a:rPr lang="en-US" sz="4000" b="1" dirty="0" smtClean="0"/>
              <a:t> </a:t>
            </a:r>
            <a:r>
              <a:rPr lang="en-US" sz="4000" b="1" dirty="0" smtClean="0">
                <a:hlinkClick r:id="rId4" tooltip="time"/>
              </a:rPr>
              <a:t>time</a:t>
            </a:r>
            <a:endParaRPr lang="en-US" sz="35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81000" y="5715000"/>
            <a:ext cx="876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dirty="0" smtClean="0">
                <a:solidFill>
                  <a:srgbClr val="660066"/>
                </a:solidFill>
              </a:rPr>
              <a:t>We’ve been waiting </a:t>
            </a:r>
            <a:r>
              <a:rPr lang="en-US" sz="4000" b="1" i="1" dirty="0" smtClean="0">
                <a:solidFill>
                  <a:srgbClr val="FF0000"/>
                </a:solidFill>
              </a:rPr>
              <a:t>(for) ages </a:t>
            </a:r>
            <a:r>
              <a:rPr lang="en-US" sz="4000" b="1" i="1" dirty="0" smtClean="0">
                <a:solidFill>
                  <a:srgbClr val="660066"/>
                </a:solidFill>
              </a:rPr>
              <a:t>for a bus.</a:t>
            </a:r>
            <a:endParaRPr lang="en-US" sz="4000" b="1" i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1676400"/>
            <a:ext cx="647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3. </a:t>
            </a:r>
            <a:r>
              <a:rPr lang="en-US" sz="4000" b="1" i="1" dirty="0" smtClean="0">
                <a:solidFill>
                  <a:srgbClr val="0000CC"/>
                </a:solidFill>
              </a:rPr>
              <a:t>Perhaps </a:t>
            </a:r>
            <a:r>
              <a:rPr lang="en-US" sz="4000" b="1" i="1" dirty="0" smtClean="0">
                <a:solidFill>
                  <a:srgbClr val="00B050"/>
                </a:solidFill>
              </a:rPr>
              <a:t>/</a:t>
            </a:r>
            <a:r>
              <a:rPr lang="en-US" sz="4000" b="1" dirty="0" err="1" smtClean="0">
                <a:solidFill>
                  <a:srgbClr val="00B050"/>
                </a:solidFill>
              </a:rPr>
              <a:t>pər’hæps</a:t>
            </a:r>
            <a:r>
              <a:rPr lang="en-US" sz="4000" b="1" dirty="0" smtClean="0">
                <a:solidFill>
                  <a:srgbClr val="00B050"/>
                </a:solidFill>
              </a:rPr>
              <a:t>/ </a:t>
            </a:r>
            <a:r>
              <a:rPr lang="en-US" sz="4000" b="1" i="1" dirty="0" smtClean="0">
                <a:solidFill>
                  <a:srgbClr val="0000CC"/>
                </a:solidFill>
              </a:rPr>
              <a:t>(adv) </a:t>
            </a:r>
            <a:endParaRPr lang="en-US" sz="4000" b="1" dirty="0">
              <a:solidFill>
                <a:srgbClr val="0000CC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2819400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Maybe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3962400"/>
            <a:ext cx="784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i="1" dirty="0" smtClean="0">
                <a:solidFill>
                  <a:srgbClr val="FF0000"/>
                </a:solidFill>
              </a:rPr>
              <a:t>Ex: Perhaps</a:t>
            </a:r>
            <a:r>
              <a:rPr lang="en-US" sz="4000" b="1" i="1" dirty="0" smtClean="0">
                <a:solidFill>
                  <a:srgbClr val="660066"/>
                </a:solidFill>
              </a:rPr>
              <a:t> it will rain.</a:t>
            </a:r>
            <a:endParaRPr lang="en-US" sz="4000" b="1" i="1" dirty="0">
              <a:solidFill>
                <a:srgbClr val="66006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76400" y="2743200"/>
            <a:ext cx="838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=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in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o ga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1828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4. Both</a:t>
            </a:r>
            <a:r>
              <a:rPr lang="en-US" sz="4000" dirty="0" smtClean="0">
                <a:solidFill>
                  <a:srgbClr val="0000CC"/>
                </a:solidFill>
              </a:rPr>
              <a:t>: </a:t>
            </a:r>
            <a:r>
              <a:rPr lang="en-US" sz="4000" b="1" dirty="0" smtClean="0">
                <a:solidFill>
                  <a:srgbClr val="006600"/>
                </a:solidFill>
              </a:rPr>
              <a:t>used with plural nouns to mean “the two” or “the one as well as the other”</a:t>
            </a:r>
          </a:p>
          <a:p>
            <a:pPr>
              <a:buNone/>
            </a:pPr>
            <a:r>
              <a:rPr lang="en-US" sz="4000" i="1" dirty="0" smtClean="0">
                <a:solidFill>
                  <a:srgbClr val="0000CC"/>
                </a:solidFill>
              </a:rPr>
              <a:t>   </a:t>
            </a:r>
            <a:endParaRPr lang="en-US" sz="4000" b="1" dirty="0">
              <a:solidFill>
                <a:srgbClr val="660066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35814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i="1" dirty="0" smtClean="0">
                <a:solidFill>
                  <a:srgbClr val="660066"/>
                </a:solidFill>
              </a:rPr>
              <a:t>Ex : </a:t>
            </a:r>
            <a:r>
              <a:rPr lang="en-US" sz="4500" b="1" i="1" dirty="0" smtClean="0">
                <a:solidFill>
                  <a:srgbClr val="FF0000"/>
                </a:solidFill>
              </a:rPr>
              <a:t>Both</a:t>
            </a:r>
            <a:r>
              <a:rPr lang="en-US" sz="4500" b="1" i="1" dirty="0" smtClean="0">
                <a:solidFill>
                  <a:srgbClr val="660066"/>
                </a:solidFill>
              </a:rPr>
              <a:t> women were French.</a:t>
            </a:r>
            <a:endParaRPr lang="en-US" sz="4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1"/>
            <a:ext cx="8229600" cy="914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5. Arrangement  / </a:t>
            </a:r>
            <a:r>
              <a:rPr lang="en-US" sz="4000" b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ə’reɪndʒmənt</a:t>
            </a:r>
            <a:r>
              <a:rPr lang="en-US" sz="4000" b="1" dirty="0" smtClean="0">
                <a:solidFill>
                  <a:srgbClr val="FF0066"/>
                </a:solidFill>
              </a:rPr>
              <a:t>/ (n</a:t>
            </a:r>
            <a:endParaRPr 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914400" y="2438400"/>
            <a:ext cx="686381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= plan, preparation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3429000"/>
            <a:ext cx="8001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i="1" dirty="0" smtClean="0">
                <a:solidFill>
                  <a:srgbClr val="660066"/>
                </a:solidFill>
              </a:rPr>
              <a:t>Have you made any </a:t>
            </a:r>
            <a:r>
              <a:rPr lang="en-US" sz="4000" b="1" i="1" dirty="0" smtClean="0">
                <a:solidFill>
                  <a:srgbClr val="FF0000"/>
                </a:solidFill>
              </a:rPr>
              <a:t>arrangements</a:t>
            </a:r>
            <a:r>
              <a:rPr lang="en-US" sz="4000" b="1" i="1" dirty="0" smtClean="0">
                <a:solidFill>
                  <a:srgbClr val="660066"/>
                </a:solidFill>
              </a:rPr>
              <a:t> for a meeting with him?</a:t>
            </a:r>
            <a:endParaRPr lang="en-US" sz="40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445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2057400"/>
          </a:xfrm>
        </p:spPr>
        <p:txBody>
          <a:bodyPr/>
          <a:lstStyle/>
          <a:p>
            <a:pPr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6. still (adv) : </a:t>
            </a:r>
            <a:r>
              <a:rPr lang="en-US" sz="4000" b="1" dirty="0" smtClean="0">
                <a:solidFill>
                  <a:srgbClr val="006600"/>
                </a:solidFill>
              </a:rPr>
              <a:t>continuing until a particular point in time and not finishing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3124200"/>
            <a:ext cx="7772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4500" b="1" i="1" dirty="0" smtClean="0">
                <a:solidFill>
                  <a:srgbClr val="660066"/>
                </a:solidFill>
              </a:rPr>
              <a:t>Ex : I wrote to them last month and </a:t>
            </a:r>
            <a:r>
              <a:rPr lang="en-US" sz="4500" b="1" i="1" dirty="0" smtClean="0">
                <a:solidFill>
                  <a:srgbClr val="FF0000"/>
                </a:solidFill>
              </a:rPr>
              <a:t>I'm still </a:t>
            </a:r>
            <a:r>
              <a:rPr lang="en-US" sz="4500" b="1" i="1" dirty="0" smtClean="0">
                <a:solidFill>
                  <a:srgbClr val="660066"/>
                </a:solidFill>
              </a:rPr>
              <a:t>waiting for a reply.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4800600"/>
            <a:ext cx="84582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i="1" dirty="0" smtClean="0">
                <a:solidFill>
                  <a:srgbClr val="660066"/>
                </a:solidFill>
              </a:rPr>
              <a:t>Ex : Do you </a:t>
            </a:r>
            <a:r>
              <a:rPr lang="en-US" sz="3800" b="1" i="1" dirty="0" smtClean="0">
                <a:solidFill>
                  <a:srgbClr val="FF0000"/>
                </a:solidFill>
              </a:rPr>
              <a:t>still </a:t>
            </a:r>
            <a:r>
              <a:rPr lang="en-US" sz="3800" b="1" i="1" dirty="0" smtClean="0">
                <a:solidFill>
                  <a:srgbClr val="660066"/>
                </a:solidFill>
              </a:rPr>
              <a:t>live at the same address?</a:t>
            </a:r>
          </a:p>
          <a:p>
            <a:endParaRPr lang="en-US" sz="4000" b="1" i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5800" y="2133600"/>
            <a:ext cx="8229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</a:rPr>
              <a:t>Because </a:t>
            </a:r>
            <a:r>
              <a:rPr lang="en-US" sz="4500" b="1" dirty="0" smtClean="0">
                <a:solidFill>
                  <a:srgbClr val="00B050"/>
                </a:solidFill>
              </a:rPr>
              <a:t>she has a conference </a:t>
            </a:r>
            <a:r>
              <a:rPr lang="en-US" sz="4500" b="1" dirty="0" smtClean="0">
                <a:solidFill>
                  <a:srgbClr val="0000CC"/>
                </a:solidFill>
              </a:rPr>
              <a:t>at the University of San Francisco.  </a:t>
            </a:r>
            <a:endParaRPr lang="en-US" sz="4500" b="1" dirty="0">
              <a:solidFill>
                <a:srgbClr val="0000CC"/>
              </a:solidFill>
            </a:endParaRPr>
          </a:p>
        </p:txBody>
      </p:sp>
      <p:pic>
        <p:nvPicPr>
          <p:cNvPr id="9" name="Content Placeholder 8" descr="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8839200" cy="1095375"/>
          </a:xfrm>
        </p:spPr>
      </p:pic>
      <p:sp>
        <p:nvSpPr>
          <p:cNvPr id="10" name="TextBox 9"/>
          <p:cNvSpPr txBox="1"/>
          <p:nvPr/>
        </p:nvSpPr>
        <p:spPr>
          <a:xfrm>
            <a:off x="609600" y="1371600"/>
            <a:ext cx="8229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 smtClean="0">
                <a:solidFill>
                  <a:srgbClr val="FF0000"/>
                </a:solidFill>
              </a:rPr>
              <a:t>1. Why does Lily get in touch with Ben ? </a:t>
            </a:r>
            <a:endParaRPr lang="en-US" sz="3800" b="1" dirty="0">
              <a:solidFill>
                <a:srgbClr val="FF0000"/>
              </a:solidFill>
            </a:endParaRPr>
          </a:p>
        </p:txBody>
      </p:sp>
      <p:pic>
        <p:nvPicPr>
          <p:cNvPr id="12" name="Picture 11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3733800"/>
            <a:ext cx="8153400" cy="220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0"/>
            <a:ext cx="8153400" cy="10953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9600" y="1295400"/>
            <a:ext cx="8229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2. What are they planning to do ?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6" name="Picture 5" descr="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3886200"/>
            <a:ext cx="7848600" cy="2057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2000" y="2209800"/>
            <a:ext cx="838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They are </a:t>
            </a:r>
            <a:r>
              <a:rPr lang="en-US" sz="4000" b="1" dirty="0" smtClean="0">
                <a:solidFill>
                  <a:srgbClr val="006600"/>
                </a:solidFill>
              </a:rPr>
              <a:t>planning to meet for dinner in a restaurant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</a:rPr>
              <a:t>that Ben knows.</a:t>
            </a:r>
            <a:endParaRPr lang="en-US" sz="40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447800"/>
          </a:xfrm>
          <a:prstGeom prst="rect">
            <a:avLst/>
          </a:prstGeom>
        </p:spPr>
      </p:pic>
      <p:pic>
        <p:nvPicPr>
          <p:cNvPr id="3" name="Picture 2" descr="1111111111111111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47800"/>
            <a:ext cx="8610600" cy="8001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90600" y="1524000"/>
            <a:ext cx="2895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for ages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2362200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2. </a:t>
            </a:r>
            <a:r>
              <a:rPr lang="en-US" sz="4000" b="1" dirty="0" smtClean="0">
                <a:solidFill>
                  <a:srgbClr val="FF0000"/>
                </a:solidFill>
              </a:rPr>
              <a:t> arrangement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95400" y="2895600"/>
            <a:ext cx="2667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DEW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00" y="2209800"/>
            <a:ext cx="4953000" cy="9906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85800" y="3352800"/>
            <a:ext cx="518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CC"/>
                </a:solidFill>
              </a:rPr>
              <a:t>definite  </a:t>
            </a:r>
            <a:r>
              <a:rPr lang="en-US" sz="4000" b="1" dirty="0" smtClean="0">
                <a:solidFill>
                  <a:srgbClr val="00B050"/>
                </a:solidFill>
              </a:rPr>
              <a:t>/’</a:t>
            </a:r>
            <a:r>
              <a:rPr lang="en-US" sz="4000" b="1" dirty="0" err="1" smtClean="0">
                <a:solidFill>
                  <a:srgbClr val="00B050"/>
                </a:solidFill>
              </a:rPr>
              <a:t>definit</a:t>
            </a:r>
            <a:r>
              <a:rPr lang="en-US" sz="4000" b="1" dirty="0" smtClean="0">
                <a:solidFill>
                  <a:srgbClr val="00B050"/>
                </a:solidFill>
              </a:rPr>
              <a:t>/</a:t>
            </a:r>
            <a:r>
              <a:rPr lang="en-US" sz="4000" b="1" dirty="0" smtClean="0">
                <a:solidFill>
                  <a:srgbClr val="0000CC"/>
                </a:solidFill>
              </a:rPr>
              <a:t>  </a:t>
            </a:r>
            <a:r>
              <a:rPr lang="en-US" sz="4000" b="1" dirty="0" smtClean="0">
                <a:solidFill>
                  <a:srgbClr val="FF0000"/>
                </a:solidFill>
              </a:rPr>
              <a:t>(a)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67400" y="3352800"/>
            <a:ext cx="3276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7030A0"/>
                </a:solidFill>
              </a:rPr>
              <a:t>=   clear 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1000" y="4343400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dirty="0" smtClean="0">
                <a:solidFill>
                  <a:srgbClr val="CC00CC"/>
                </a:solidFill>
              </a:rPr>
              <a:t>Ex : I’ll give you a </a:t>
            </a:r>
            <a:r>
              <a:rPr lang="en-US" sz="4000" b="1" i="1" dirty="0" smtClean="0">
                <a:solidFill>
                  <a:srgbClr val="FF0000"/>
                </a:solidFill>
              </a:rPr>
              <a:t>definite</a:t>
            </a:r>
            <a:r>
              <a:rPr lang="en-US" sz="4000" b="1" i="1" dirty="0" smtClean="0">
                <a:solidFill>
                  <a:srgbClr val="CC00CC"/>
                </a:solidFill>
              </a:rPr>
              <a:t> answer later.</a:t>
            </a:r>
            <a:r>
              <a:rPr lang="en-US" sz="4000" b="1" dirty="0" smtClean="0">
                <a:solidFill>
                  <a:srgbClr val="CC00CC"/>
                </a:solidFill>
              </a:rPr>
              <a:t> </a:t>
            </a:r>
            <a:endParaRPr lang="en-US" sz="4000" b="1" dirty="0">
              <a:solidFill>
                <a:srgbClr val="CC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4" grpId="0"/>
      <p:bldP spid="1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991600" cy="1352550"/>
          </a:xfrm>
          <a:prstGeom prst="rect">
            <a:avLst/>
          </a:prstGeom>
        </p:spPr>
      </p:pic>
      <p:pic>
        <p:nvPicPr>
          <p:cNvPr id="3" name="Picture 2" descr="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371600"/>
            <a:ext cx="8077200" cy="7715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28800" y="1295400"/>
            <a:ext cx="2057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200" b="1" dirty="0" smtClean="0">
                <a:solidFill>
                  <a:srgbClr val="FF0000"/>
                </a:solidFill>
              </a:rPr>
              <a:t>I’m still</a:t>
            </a:r>
            <a:endParaRPr lang="en-US" sz="4200" b="1" dirty="0">
              <a:solidFill>
                <a:srgbClr val="FF0000"/>
              </a:solidFill>
            </a:endParaRPr>
          </a:p>
        </p:txBody>
      </p:sp>
      <p:pic>
        <p:nvPicPr>
          <p:cNvPr id="5" name="Picture 4" descr="44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2057400"/>
            <a:ext cx="8077200" cy="7262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1200" y="1981200"/>
            <a:ext cx="2362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Perhaps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9" name="Picture 8" descr="5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2667000"/>
            <a:ext cx="7086600" cy="70624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209800" y="2590800"/>
            <a:ext cx="2057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200" b="1" dirty="0" smtClean="0">
                <a:solidFill>
                  <a:srgbClr val="FF0000"/>
                </a:solidFill>
              </a:rPr>
              <a:t>Both</a:t>
            </a:r>
          </a:p>
          <a:p>
            <a:pPr algn="ctr"/>
            <a:endParaRPr lang="en-US" sz="4200" b="1" dirty="0">
              <a:solidFill>
                <a:srgbClr val="FF0000"/>
              </a:solidFill>
            </a:endParaRPr>
          </a:p>
        </p:txBody>
      </p:sp>
      <p:pic>
        <p:nvPicPr>
          <p:cNvPr id="12" name="Picture 11" descr="6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00" y="3276600"/>
            <a:ext cx="7848600" cy="80962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52600" y="3352800"/>
            <a:ext cx="83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set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1000" y="4114800"/>
            <a:ext cx="8534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decide</a:t>
            </a:r>
            <a:r>
              <a:rPr lang="en-US" sz="4000" b="1" dirty="0" smtClean="0"/>
              <a:t> : </a:t>
            </a:r>
            <a:r>
              <a:rPr lang="en-US" sz="4000" b="1" dirty="0" smtClean="0">
                <a:solidFill>
                  <a:srgbClr val="0000CC"/>
                </a:solidFill>
              </a:rPr>
              <a:t>to settle or make the result (of something) </a:t>
            </a:r>
            <a:r>
              <a:rPr lang="en-US" sz="4000" b="1" i="1" dirty="0" smtClean="0">
                <a:solidFill>
                  <a:srgbClr val="0000CC"/>
                </a:solidFill>
              </a:rPr>
              <a:t>etc certain</a:t>
            </a:r>
            <a:endParaRPr lang="en-US" sz="4000" b="1" dirty="0">
              <a:solidFill>
                <a:srgbClr val="0000CC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2000" y="5562600"/>
            <a:ext cx="8077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66"/>
                </a:solidFill>
              </a:rPr>
              <a:t>Ex: The last goal </a:t>
            </a:r>
            <a:r>
              <a:rPr lang="en-US" sz="4000" b="1" dirty="0" smtClean="0">
                <a:solidFill>
                  <a:srgbClr val="006600"/>
                </a:solidFill>
              </a:rPr>
              <a:t>decide</a:t>
            </a:r>
            <a:r>
              <a:rPr lang="en-US" sz="4000" b="1" dirty="0" smtClean="0">
                <a:solidFill>
                  <a:srgbClr val="FF0066"/>
                </a:solidFill>
              </a:rPr>
              <a:t>d the match.</a:t>
            </a:r>
            <a:endParaRPr lang="en-US" sz="40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1" grpId="0"/>
      <p:bldP spid="13" grpId="0"/>
      <p:bldP spid="14" grpId="0"/>
      <p:bldP spid="1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 descr="5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667000"/>
            <a:ext cx="8229600" cy="914400"/>
          </a:xfrm>
          <a:prstGeom prst="rect">
            <a:avLst/>
          </a:prstGeom>
        </p:spPr>
      </p:pic>
      <p:pic>
        <p:nvPicPr>
          <p:cNvPr id="3" name="Picture 2" descr="TU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" y="228600"/>
            <a:ext cx="9029700" cy="198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222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0600"/>
            <a:ext cx="9144000" cy="5867400"/>
          </a:xfrm>
          <a:prstGeom prst="rect">
            <a:avLst/>
          </a:prstGeom>
        </p:spPr>
      </p:pic>
      <p:pic>
        <p:nvPicPr>
          <p:cNvPr id="4" name="Picture 3" descr="9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99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66800"/>
          </a:xfrm>
          <a:prstGeom prst="rect">
            <a:avLst/>
          </a:prstGeom>
        </p:spPr>
      </p:pic>
      <p:pic>
        <p:nvPicPr>
          <p:cNvPr id="3" name="Picture 2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66800"/>
            <a:ext cx="9143999" cy="579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5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0"/>
            <a:ext cx="7086600" cy="914400"/>
          </a:xfrm>
        </p:spPr>
      </p:pic>
      <p:pic>
        <p:nvPicPr>
          <p:cNvPr id="5" name="Picture 4" descr="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2000"/>
            <a:ext cx="9144000" cy="1295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5800" y="1981200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33CC"/>
                </a:solidFill>
              </a:rPr>
              <a:t>The article mentions four ways of creating new words</a:t>
            </a:r>
            <a:endParaRPr lang="en-US" sz="4000" b="1" dirty="0">
              <a:solidFill>
                <a:srgbClr val="0033CC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3276600"/>
            <a:ext cx="746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33CC"/>
                </a:solidFill>
              </a:rPr>
              <a:t>1. by </a:t>
            </a:r>
            <a:r>
              <a:rPr lang="en-US" sz="4000" b="1" dirty="0" smtClean="0">
                <a:solidFill>
                  <a:srgbClr val="FF0000"/>
                </a:solidFill>
              </a:rPr>
              <a:t>combining</a:t>
            </a:r>
            <a:r>
              <a:rPr lang="en-US" sz="4000" b="1" dirty="0" smtClean="0">
                <a:solidFill>
                  <a:srgbClr val="0033CC"/>
                </a:solidFill>
              </a:rPr>
              <a:t> two </a:t>
            </a:r>
            <a:r>
              <a:rPr lang="en-US" sz="4000" b="1" dirty="0" smtClean="0">
                <a:solidFill>
                  <a:srgbClr val="FF0000"/>
                </a:solidFill>
              </a:rPr>
              <a:t>words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4038600"/>
            <a:ext cx="754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33CC"/>
                </a:solidFill>
              </a:rPr>
              <a:t>2. by </a:t>
            </a:r>
            <a:r>
              <a:rPr lang="en-US" sz="4000" b="1" dirty="0" smtClean="0">
                <a:solidFill>
                  <a:srgbClr val="FF0000"/>
                </a:solidFill>
              </a:rPr>
              <a:t>changing</a:t>
            </a:r>
            <a:r>
              <a:rPr lang="en-US" sz="4000" b="1" dirty="0" smtClean="0">
                <a:solidFill>
                  <a:srgbClr val="0033CC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nouns into verbs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4800600"/>
            <a:ext cx="754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33CC"/>
                </a:solidFill>
              </a:rPr>
              <a:t>3. by </a:t>
            </a:r>
            <a:r>
              <a:rPr lang="en-US" sz="4000" b="1" dirty="0" smtClean="0">
                <a:solidFill>
                  <a:srgbClr val="FF0000"/>
                </a:solidFill>
              </a:rPr>
              <a:t>adopting</a:t>
            </a:r>
            <a:r>
              <a:rPr lang="en-US" sz="4000" b="1" dirty="0" smtClean="0">
                <a:solidFill>
                  <a:srgbClr val="0033CC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foreign words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1000" y="5486400"/>
            <a:ext cx="876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smtClean="0">
                <a:solidFill>
                  <a:srgbClr val="0033CC"/>
                </a:solidFill>
              </a:rPr>
              <a:t>4. from the </a:t>
            </a:r>
            <a:r>
              <a:rPr lang="en-US" sz="3600" b="1" dirty="0" smtClean="0">
                <a:solidFill>
                  <a:srgbClr val="FF0000"/>
                </a:solidFill>
              </a:rPr>
              <a:t>names of brands </a:t>
            </a:r>
            <a:r>
              <a:rPr lang="en-US" sz="3600" b="1" dirty="0" smtClean="0">
                <a:solidFill>
                  <a:srgbClr val="0033CC"/>
                </a:solidFill>
              </a:rPr>
              <a:t>or </a:t>
            </a:r>
            <a:r>
              <a:rPr lang="en-US" sz="3600" b="1" dirty="0" smtClean="0">
                <a:solidFill>
                  <a:srgbClr val="FF0000"/>
                </a:solidFill>
              </a:rPr>
              <a:t>companies</a:t>
            </a:r>
            <a:endParaRPr lang="en-US" sz="3600" b="1" dirty="0">
              <a:solidFill>
                <a:srgbClr val="FF0000"/>
              </a:solidFill>
            </a:endParaRPr>
          </a:p>
        </p:txBody>
      </p:sp>
      <p:pic>
        <p:nvPicPr>
          <p:cNvPr id="11" name="Content Placeholder 3" descr="5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0"/>
            <a:ext cx="7086600" cy="91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219200" y="1447800"/>
            <a:ext cx="13716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 smtClean="0">
                <a:solidFill>
                  <a:srgbClr val="FF0000"/>
                </a:solidFill>
              </a:rPr>
              <a:t>Boy </a:t>
            </a:r>
          </a:p>
          <a:p>
            <a:r>
              <a:rPr lang="en-US" sz="3800" b="1" dirty="0" smtClean="0">
                <a:solidFill>
                  <a:srgbClr val="FF0000"/>
                </a:solidFill>
              </a:rPr>
              <a:t>toy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2590800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33CC"/>
                </a:solidFill>
              </a:rPr>
              <a:t>to text</a:t>
            </a:r>
            <a:endParaRPr lang="en-US" sz="4000" b="1" dirty="0">
              <a:solidFill>
                <a:srgbClr val="0033C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0600" y="3124200"/>
            <a:ext cx="167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800000"/>
                </a:solidFill>
              </a:rPr>
              <a:t>barista</a:t>
            </a:r>
            <a:endParaRPr lang="en-US" sz="4000" b="1" dirty="0">
              <a:solidFill>
                <a:srgbClr val="8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6800" y="3733800"/>
            <a:ext cx="152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</a:rPr>
              <a:t>road rage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4400" y="4876800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latte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14400" y="5562600"/>
            <a:ext cx="1905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err="1" smtClean="0">
                <a:solidFill>
                  <a:srgbClr val="006600"/>
                </a:solidFill>
              </a:rPr>
              <a:t>gastropub</a:t>
            </a:r>
            <a:endParaRPr lang="en-US" sz="3000" b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1" grpId="0"/>
      <p:bldP spid="1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600"/>
            <a:ext cx="8686800" cy="828675"/>
          </a:xfrm>
          <a:prstGeom prst="rect">
            <a:avLst/>
          </a:prstGeom>
        </p:spPr>
      </p:pic>
      <p:pic>
        <p:nvPicPr>
          <p:cNvPr id="7" name="Picture 6" descr="CC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295400"/>
            <a:ext cx="8382000" cy="1600200"/>
          </a:xfrm>
          <a:prstGeom prst="rect">
            <a:avLst/>
          </a:prstGeom>
        </p:spPr>
      </p:pic>
      <p:pic>
        <p:nvPicPr>
          <p:cNvPr id="8" name="Picture 7" descr="CHU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2819400"/>
            <a:ext cx="7848600" cy="213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2400"/>
            <a:ext cx="9144000" cy="904875"/>
          </a:xfrm>
        </p:spPr>
      </p:pic>
      <p:pic>
        <p:nvPicPr>
          <p:cNvPr id="5" name="Picture 4" descr="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2383"/>
            <a:ext cx="2133600" cy="1126067"/>
          </a:xfrm>
          <a:prstGeom prst="rect">
            <a:avLst/>
          </a:prstGeom>
        </p:spPr>
      </p:pic>
      <p:pic>
        <p:nvPicPr>
          <p:cNvPr id="6" name="Picture 5" descr="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3491345"/>
            <a:ext cx="2057400" cy="1080655"/>
          </a:xfrm>
          <a:prstGeom prst="rect">
            <a:avLst/>
          </a:prstGeom>
        </p:spPr>
      </p:pic>
      <p:pic>
        <p:nvPicPr>
          <p:cNvPr id="7" name="Picture 6" descr="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0" y="1447800"/>
            <a:ext cx="6096000" cy="1828800"/>
          </a:xfrm>
          <a:prstGeom prst="rect">
            <a:avLst/>
          </a:prstGeom>
        </p:spPr>
      </p:pic>
      <p:pic>
        <p:nvPicPr>
          <p:cNvPr id="10" name="Picture 9" descr="WRITE 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0" y="3657600"/>
            <a:ext cx="6027039" cy="838200"/>
          </a:xfrm>
          <a:prstGeom prst="rect">
            <a:avLst/>
          </a:prstGeom>
        </p:spPr>
      </p:pic>
      <p:pic>
        <p:nvPicPr>
          <p:cNvPr id="11" name="Picture 10" descr="I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600" y="4876800"/>
            <a:ext cx="1828800" cy="1111624"/>
          </a:xfrm>
          <a:prstGeom prst="rect">
            <a:avLst/>
          </a:prstGeom>
        </p:spPr>
      </p:pic>
      <p:pic>
        <p:nvPicPr>
          <p:cNvPr id="13" name="Picture 12" descr="IPOD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8000" y="4953000"/>
            <a:ext cx="5867400" cy="1295400"/>
          </a:xfrm>
          <a:prstGeom prst="rect">
            <a:avLst/>
          </a:prstGeom>
        </p:spPr>
      </p:pic>
      <p:sp>
        <p:nvSpPr>
          <p:cNvPr id="9" name="Right Arrow 8"/>
          <p:cNvSpPr/>
          <p:nvPr/>
        </p:nvSpPr>
        <p:spPr>
          <a:xfrm>
            <a:off x="2209800" y="2133600"/>
            <a:ext cx="6096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>
            <a:off x="2209800" y="3886200"/>
            <a:ext cx="6096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2133600" y="5410200"/>
            <a:ext cx="6096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O 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447800"/>
            <a:ext cx="1676400" cy="838200"/>
          </a:xfrm>
          <a:prstGeom prst="rect">
            <a:avLst/>
          </a:prstGeom>
        </p:spPr>
      </p:pic>
      <p:pic>
        <p:nvPicPr>
          <p:cNvPr id="3" name="Picture 2" descr="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447800"/>
            <a:ext cx="5791200" cy="838200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4" name="Picture 3" descr="WI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2819400"/>
            <a:ext cx="1752600" cy="838200"/>
          </a:xfrm>
          <a:prstGeom prst="rect">
            <a:avLst/>
          </a:prstGeom>
        </p:spPr>
      </p:pic>
      <p:pic>
        <p:nvPicPr>
          <p:cNvPr id="6" name="Picture 5" descr="WIFI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0" y="2819400"/>
            <a:ext cx="5791200" cy="838200"/>
          </a:xfrm>
          <a:prstGeom prst="rect">
            <a:avLst/>
          </a:prstGeom>
        </p:spPr>
      </p:pic>
      <p:pic>
        <p:nvPicPr>
          <p:cNvPr id="7" name="Picture 6" descr="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1143000"/>
          </a:xfrm>
          <a:prstGeom prst="rect">
            <a:avLst/>
          </a:prstGeom>
        </p:spPr>
      </p:pic>
      <p:pic>
        <p:nvPicPr>
          <p:cNvPr id="8" name="Picture 7" descr="RING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" y="4191000"/>
            <a:ext cx="1676400" cy="762000"/>
          </a:xfrm>
          <a:prstGeom prst="rect">
            <a:avLst/>
          </a:prstGeom>
        </p:spPr>
      </p:pic>
      <p:pic>
        <p:nvPicPr>
          <p:cNvPr id="9" name="Picture 8" descr="R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8000" y="4191000"/>
            <a:ext cx="5638800" cy="762000"/>
          </a:xfrm>
          <a:prstGeom prst="rect">
            <a:avLst/>
          </a:prstGeom>
        </p:spPr>
      </p:pic>
      <p:pic>
        <p:nvPicPr>
          <p:cNvPr id="10" name="Picture 9" descr="SMART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" y="5486400"/>
            <a:ext cx="1676400" cy="762000"/>
          </a:xfrm>
          <a:prstGeom prst="rect">
            <a:avLst/>
          </a:prstGeom>
        </p:spPr>
      </p:pic>
      <p:pic>
        <p:nvPicPr>
          <p:cNvPr id="11" name="Picture 10" descr="MOBI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24200" y="5486400"/>
            <a:ext cx="5638800" cy="762000"/>
          </a:xfrm>
          <a:prstGeom prst="rect">
            <a:avLst/>
          </a:prstGeom>
        </p:spPr>
      </p:pic>
      <p:sp>
        <p:nvSpPr>
          <p:cNvPr id="17" name="Right Arrow 16"/>
          <p:cNvSpPr/>
          <p:nvPr/>
        </p:nvSpPr>
        <p:spPr>
          <a:xfrm>
            <a:off x="2438400" y="17526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438400" y="31242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438400" y="44958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2438400" y="57912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525</Words>
  <Application>Microsoft Office PowerPoint</Application>
  <PresentationFormat>On-screen Show (4:3)</PresentationFormat>
  <Paragraphs>87</Paragraphs>
  <Slides>69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Vocabulary</vt:lpstr>
      <vt:lpstr>Slide 22</vt:lpstr>
      <vt:lpstr>Slide 23</vt:lpstr>
      <vt:lpstr>Slide 24</vt:lpstr>
      <vt:lpstr>Vocabulary</vt:lpstr>
      <vt:lpstr>Vocabulary</vt:lpstr>
      <vt:lpstr>Slide 27</vt:lpstr>
      <vt:lpstr>Slide 28</vt:lpstr>
      <vt:lpstr>Slide 29</vt:lpstr>
      <vt:lpstr>Vocabulary</vt:lpstr>
      <vt:lpstr>Slide 31</vt:lpstr>
      <vt:lpstr>Slide 32</vt:lpstr>
      <vt:lpstr>Vocabulary</vt:lpstr>
      <vt:lpstr>Slide 34</vt:lpstr>
      <vt:lpstr>Slide 35</vt:lpstr>
      <vt:lpstr>Slide 36</vt:lpstr>
      <vt:lpstr>Vocabulary</vt:lpstr>
      <vt:lpstr>Slide 38</vt:lpstr>
      <vt:lpstr>Slide 39</vt:lpstr>
      <vt:lpstr>Slide 40</vt:lpstr>
      <vt:lpstr>Slide 41</vt:lpstr>
      <vt:lpstr>Slide 42</vt:lpstr>
      <vt:lpstr>Slide 43</vt:lpstr>
      <vt:lpstr>Vocabulary</vt:lpstr>
      <vt:lpstr>Slide 45</vt:lpstr>
      <vt:lpstr>Slide 46</vt:lpstr>
      <vt:lpstr>Slide 47</vt:lpstr>
      <vt:lpstr>Slide 48</vt:lpstr>
      <vt:lpstr>Slide 49</vt:lpstr>
      <vt:lpstr>Vocabulary</vt:lpstr>
      <vt:lpstr>Slide 51</vt:lpstr>
      <vt:lpstr>Slide 52</vt:lpstr>
      <vt:lpstr>Slide 53</vt:lpstr>
      <vt:lpstr>Vocabulary</vt:lpstr>
      <vt:lpstr>Vocabulary</vt:lpstr>
      <vt:lpstr>Vocabulary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KHCB1</dc:creator>
  <cp:lastModifiedBy>Trong Hiep</cp:lastModifiedBy>
  <cp:revision>11</cp:revision>
  <dcterms:created xsi:type="dcterms:W3CDTF">2018-04-04T18:32:35Z</dcterms:created>
  <dcterms:modified xsi:type="dcterms:W3CDTF">2018-04-01T11:33:07Z</dcterms:modified>
</cp:coreProperties>
</file>